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8" r:id="rId3"/>
    <p:sldId id="259" r:id="rId4"/>
    <p:sldId id="277"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57" r:id="rId21"/>
    <p:sldId id="278"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34" autoAdjust="0"/>
    <p:restoredTop sz="94660"/>
  </p:normalViewPr>
  <p:slideViewPr>
    <p:cSldViewPr>
      <p:cViewPr varScale="1">
        <p:scale>
          <a:sx n="69" d="100"/>
          <a:sy n="69" d="100"/>
        </p:scale>
        <p:origin x="-540"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4144B0-E7AF-4A53-9E1B-5C28A4C486D1}" type="datetimeFigureOut">
              <a:rPr lang="en-US" smtClean="0"/>
              <a:pPr/>
              <a:t>12/19/2009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57FA0E-CC13-4C49-B169-27F0FE5865B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cancer.gov/Common/PopUps/popDefinition.aspx?id=450101&amp;version=Patient&amp;language=English"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Grabber: In the United States in 2007, approximately 10,400 children under age 15 were diagnosed with cancer and about 1,545 children will die from the disease.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factors involved may be genetic or environmental characteristics of the individual. Diagnosis, treatment, and prognosis for childhood cancers are different for adult cancer.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Childhood cancers often occur or begin in the stem cells, which are essentially basic cells capable of producing other type of specialized cells that the body needs.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have an overall structure to why my thesis proves</a:t>
            </a:r>
            <a:r>
              <a:rPr lang="en-US" baseline="0" dirty="0" smtClean="0"/>
              <a:t> relevant to me and in real </a:t>
            </a:r>
            <a:r>
              <a:rPr lang="en-US" baseline="0" smtClean="0"/>
              <a:t>world perspectives.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where I introduced</a:t>
            </a:r>
            <a:r>
              <a:rPr lang="en-US" baseline="0" dirty="0" smtClean="0"/>
              <a:t> the why of the research and what of the project. The connection being that because I have a vested interest in the well-being of children, I decided to do a project that would contribute to the happiness of children.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where</a:t>
            </a:r>
            <a:r>
              <a:rPr lang="en-US" baseline="0" dirty="0" smtClean="0"/>
              <a:t> I introduce the project that I originally proposed to do and why it changed.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where I discuss</a:t>
            </a:r>
            <a:r>
              <a:rPr lang="en-US" baseline="0" dirty="0" smtClean="0"/>
              <a:t> how Ali and I began this project together</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where I tell them about ALL of the planning it</a:t>
            </a:r>
            <a:r>
              <a:rPr lang="en-US" baseline="0" dirty="0" smtClean="0"/>
              <a:t> took to even be able to accomplish this goal.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begin</a:t>
            </a:r>
            <a:r>
              <a:rPr lang="en-US" baseline="0" dirty="0" smtClean="0"/>
              <a:t> to tell the class about how everything went overall and how we accomplished our goal.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 discuss</a:t>
            </a:r>
            <a:r>
              <a:rPr lang="en-US" baseline="0" dirty="0" smtClean="0"/>
              <a:t> what worked, what didn’t work of the project and how it was a success and tie it back to my overall presentation and point.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All people will experience reactions of sadness and grief periodically throughout diagnosis, treatment, and survival of cancer. When people find out they have cancer, they often have feelings of disbelief</a:t>
            </a:r>
            <a:r>
              <a:rPr lang="en-US" sz="1200" b="0" u="sng" kern="1200" dirty="0" smtClean="0">
                <a:solidFill>
                  <a:schemeClr val="tx1"/>
                </a:solidFill>
                <a:latin typeface="+mn-lt"/>
                <a:ea typeface="+mn-ea"/>
                <a:cs typeface="+mn-cs"/>
              </a:rPr>
              <a:t>, </a:t>
            </a:r>
            <a:r>
              <a:rPr lang="en-US" sz="1200" b="0" u="sng" strike="noStrike" kern="1200" dirty="0" smtClean="0">
                <a:solidFill>
                  <a:schemeClr val="tx1"/>
                </a:solidFill>
                <a:latin typeface="+mn-lt"/>
                <a:ea typeface="+mn-ea"/>
                <a:cs typeface="+mn-cs"/>
                <a:hlinkClick r:id="rId3"/>
              </a:rPr>
              <a:t>denial</a:t>
            </a:r>
            <a:r>
              <a:rPr lang="en-US" sz="1200" b="0" u="sng"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or despair.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 average, 1 to 2 children develop the disease each year for every 10,000 children in the United States. </a:t>
            </a:r>
          </a:p>
          <a:p>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the project and the overall research tied all together to get what I am now presenting to the class.</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57FA0E-CC13-4C49-B169-27F0FE5865B3}" type="slidenum">
              <a:rPr lang="en-US" smtClean="0"/>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My</a:t>
            </a:r>
            <a:r>
              <a:rPr lang="en-US" baseline="0" dirty="0" smtClean="0"/>
              <a:t> name is Ashley Gbemudu and for my senior seminar project, I did Pediatric Cancer.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Essentially, why I chose</a:t>
            </a:r>
            <a:r>
              <a:rPr lang="en-US" baseline="0" dirty="0" smtClean="0"/>
              <a:t> this topic was because in the future, once I am done schooling, I want to be a pediatric oncologist. I love kids and have always loved kids and I believe that this would be the best way to give back to the world.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It has been researched that pediatric cancer has a drastic effect on not only the growth of a young person physically but developmentally for family dynamic as a whole. While children often live long lives with cancer diagnosed at a young age, the effects can be devastating. </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Cancer is a group of many diseases in which certain cells within the body lose their ability to regulate cell division. “The cancerous cell multiplies uncontrollably, causing other normal cells to be crowded out and destroyed” (“Cancer”). </a:t>
            </a:r>
            <a:endParaRPr lang="en-US" dirty="0" smtClean="0"/>
          </a:p>
          <a:p>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If this growth takes place in a vital organ, malfunctions and death can result. Although cancer is primarily a disease of older age, it is the major “cause of death in children between the ages of 3 and 14” (</a:t>
            </a:r>
            <a:r>
              <a:rPr lang="en-US" sz="1200" i="1" kern="1200" dirty="0" smtClean="0">
                <a:solidFill>
                  <a:schemeClr val="tx1"/>
                </a:solidFill>
                <a:latin typeface="+mn-lt"/>
                <a:ea typeface="+mn-ea"/>
                <a:cs typeface="+mn-cs"/>
              </a:rPr>
              <a:t>Cancer</a:t>
            </a:r>
            <a:r>
              <a:rPr lang="en-US" sz="1200" kern="1200" dirty="0" smtClean="0">
                <a:solidFill>
                  <a:schemeClr val="tx1"/>
                </a:solidFill>
                <a:latin typeface="+mn-lt"/>
                <a:ea typeface="+mn-ea"/>
                <a:cs typeface="+mn-cs"/>
              </a:rPr>
              <a:t>).  Because its symptoms are often subtle, childhood cancer is often difficult to detect.</a:t>
            </a:r>
            <a:endParaRPr lang="en-US" dirty="0"/>
          </a:p>
        </p:txBody>
      </p:sp>
      <p:sp>
        <p:nvSpPr>
          <p:cNvPr id="4" name="Slide Number Placeholder 3"/>
          <p:cNvSpPr>
            <a:spLocks noGrp="1"/>
          </p:cNvSpPr>
          <p:nvPr>
            <p:ph type="sldNum" sz="quarter" idx="10"/>
          </p:nvPr>
        </p:nvSpPr>
        <p:spPr/>
        <p:txBody>
          <a:bodyPr/>
          <a:lstStyle/>
          <a:p>
            <a:fld id="{3B57FA0E-CC13-4C49-B169-27F0FE5865B3}"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056CD55-8D21-495C-A4E9-FEC9BA78E4EA}" type="datetimeFigureOut">
              <a:rPr lang="en-US" smtClean="0"/>
              <a:pPr/>
              <a:t>12/19/2009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47275-E901-4C92-A977-9C0A6B911CB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56CD55-8D21-495C-A4E9-FEC9BA78E4EA}" type="datetimeFigureOut">
              <a:rPr lang="en-US" smtClean="0"/>
              <a:pPr/>
              <a:t>12/19/2009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47275-E901-4C92-A977-9C0A6B911CB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56CD55-8D21-495C-A4E9-FEC9BA78E4EA}" type="datetimeFigureOut">
              <a:rPr lang="en-US" smtClean="0"/>
              <a:pPr/>
              <a:t>12/19/2009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47275-E901-4C92-A977-9C0A6B911CB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56CD55-8D21-495C-A4E9-FEC9BA78E4EA}" type="datetimeFigureOut">
              <a:rPr lang="en-US" smtClean="0"/>
              <a:pPr/>
              <a:t>12/19/2009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47275-E901-4C92-A977-9C0A6B911CB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56CD55-8D21-495C-A4E9-FEC9BA78E4EA}" type="datetimeFigureOut">
              <a:rPr lang="en-US" smtClean="0"/>
              <a:pPr/>
              <a:t>12/19/2009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47275-E901-4C92-A977-9C0A6B911CB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056CD55-8D21-495C-A4E9-FEC9BA78E4EA}" type="datetimeFigureOut">
              <a:rPr lang="en-US" smtClean="0"/>
              <a:pPr/>
              <a:t>12/19/2009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D47275-E901-4C92-A977-9C0A6B911CB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56CD55-8D21-495C-A4E9-FEC9BA78E4EA}" type="datetimeFigureOut">
              <a:rPr lang="en-US" smtClean="0"/>
              <a:pPr/>
              <a:t>12/19/2009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D47275-E901-4C92-A977-9C0A6B911CB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056CD55-8D21-495C-A4E9-FEC9BA78E4EA}" type="datetimeFigureOut">
              <a:rPr lang="en-US" smtClean="0"/>
              <a:pPr/>
              <a:t>12/19/2009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D47275-E901-4C92-A977-9C0A6B911CB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56CD55-8D21-495C-A4E9-FEC9BA78E4EA}" type="datetimeFigureOut">
              <a:rPr lang="en-US" smtClean="0"/>
              <a:pPr/>
              <a:t>12/19/2009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D47275-E901-4C92-A977-9C0A6B911CB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56CD55-8D21-495C-A4E9-FEC9BA78E4EA}" type="datetimeFigureOut">
              <a:rPr lang="en-US" smtClean="0"/>
              <a:pPr/>
              <a:t>12/19/2009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D47275-E901-4C92-A977-9C0A6B911CB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56CD55-8D21-495C-A4E9-FEC9BA78E4EA}" type="datetimeFigureOut">
              <a:rPr lang="en-US" smtClean="0"/>
              <a:pPr/>
              <a:t>12/19/2009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D47275-E901-4C92-A977-9C0A6B911CB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56CD55-8D21-495C-A4E9-FEC9BA78E4EA}" type="datetimeFigureOut">
              <a:rPr lang="en-US" smtClean="0"/>
              <a:pPr/>
              <a:t>12/19/2009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47275-E901-4C92-A977-9C0A6B911CB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7000" r="-27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6000" b="-46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1000" b="-41000"/>
          </a:stretch>
        </a:blipFill>
        <a:effectLst/>
      </p:bgPr>
    </p:bg>
    <p:spTree>
      <p:nvGrpSpPr>
        <p:cNvPr id="1" name=""/>
        <p:cNvGrpSpPr/>
        <p:nvPr/>
      </p:nvGrpSpPr>
      <p:grpSpPr>
        <a:xfrm>
          <a:off x="0" y="0"/>
          <a:ext cx="0" cy="0"/>
          <a:chOff x="0" y="0"/>
          <a:chExt cx="0" cy="0"/>
        </a:xfrm>
      </p:grpSpPr>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2000"/>
          </a:stretch>
        </a:blipFill>
        <a:effectLst/>
      </p:bgPr>
    </p:bg>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8000" r="-14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dirty="0" smtClean="0">
                <a:solidFill>
                  <a:schemeClr val="bg1"/>
                </a:solidFill>
              </a:rPr>
              <a:t>Works Cited</a:t>
            </a:r>
            <a:endParaRPr lang="en-US" dirty="0">
              <a:solidFill>
                <a:schemeClr val="bg1"/>
              </a:solidFill>
            </a:endParaRPr>
          </a:p>
        </p:txBody>
      </p:sp>
      <p:sp>
        <p:nvSpPr>
          <p:cNvPr id="3" name="Content Placeholder 2"/>
          <p:cNvSpPr>
            <a:spLocks noGrp="1"/>
          </p:cNvSpPr>
          <p:nvPr>
            <p:ph idx="1"/>
          </p:nvPr>
        </p:nvSpPr>
        <p:spPr>
          <a:xfrm>
            <a:off x="457200" y="1295400"/>
            <a:ext cx="8229600" cy="5029200"/>
          </a:xfrm>
        </p:spPr>
        <p:txBody>
          <a:bodyPr>
            <a:noAutofit/>
          </a:bodyPr>
          <a:lstStyle/>
          <a:p>
            <a:r>
              <a:rPr lang="en-US" sz="1200" dirty="0" smtClean="0">
                <a:solidFill>
                  <a:schemeClr val="bg1"/>
                </a:solidFill>
              </a:rPr>
              <a:t>“Angelic Children.” </a:t>
            </a:r>
            <a:r>
              <a:rPr lang="en-US" sz="1200" u="sng" dirty="0" smtClean="0">
                <a:solidFill>
                  <a:schemeClr val="bg1"/>
                </a:solidFill>
              </a:rPr>
              <a:t>Oxford. </a:t>
            </a:r>
            <a:r>
              <a:rPr lang="en-US" sz="1200" dirty="0" smtClean="0">
                <a:solidFill>
                  <a:schemeClr val="bg1"/>
                </a:solidFill>
              </a:rPr>
              <a:t>Online Image. 15 Dec. 2009. &lt;http://www.oxford.anglican.org/m_images/9children.jpg</a:t>
            </a:r>
            <a:r>
              <a:rPr lang="en-US" sz="1200" dirty="0" smtClean="0">
                <a:solidFill>
                  <a:schemeClr val="bg1"/>
                </a:solidFill>
              </a:rPr>
              <a:t>&gt;.</a:t>
            </a:r>
            <a:endParaRPr lang="en-US" sz="1200" dirty="0" smtClean="0">
              <a:solidFill>
                <a:schemeClr val="bg1"/>
              </a:solidFill>
            </a:endParaRPr>
          </a:p>
          <a:p>
            <a:r>
              <a:rPr lang="en-US" sz="1200" dirty="0" smtClean="0">
                <a:solidFill>
                  <a:schemeClr val="bg1"/>
                </a:solidFill>
              </a:rPr>
              <a:t>“Black and White Walk.” </a:t>
            </a:r>
            <a:r>
              <a:rPr lang="en-US" sz="1200" dirty="0" err="1" smtClean="0">
                <a:solidFill>
                  <a:schemeClr val="bg1"/>
                </a:solidFill>
              </a:rPr>
              <a:t>Flickr</a:t>
            </a:r>
            <a:r>
              <a:rPr lang="en-US" sz="1200" dirty="0" smtClean="0">
                <a:solidFill>
                  <a:schemeClr val="bg1"/>
                </a:solidFill>
              </a:rPr>
              <a:t>. Online Image. 15 Dec. 2009. &lt;http://www.flickr.com/photos/nationaalarchief/3118322894/&gt;.</a:t>
            </a:r>
          </a:p>
          <a:p>
            <a:r>
              <a:rPr lang="en-US" sz="1200" dirty="0" smtClean="0">
                <a:solidFill>
                  <a:schemeClr val="bg1"/>
                </a:solidFill>
              </a:rPr>
              <a:t>“Cancer Prevention.” </a:t>
            </a:r>
            <a:r>
              <a:rPr lang="en-US" sz="1200" u="sng" dirty="0" smtClean="0">
                <a:solidFill>
                  <a:schemeClr val="bg1"/>
                </a:solidFill>
              </a:rPr>
              <a:t>Health Post.</a:t>
            </a:r>
            <a:r>
              <a:rPr lang="en-US" sz="1200" dirty="0" smtClean="0">
                <a:solidFill>
                  <a:schemeClr val="bg1"/>
                </a:solidFill>
              </a:rPr>
              <a:t> Online Image. 15 Dec. 2009. &lt;http://</a:t>
            </a:r>
            <a:r>
              <a:rPr lang="en-US" sz="1200" dirty="0" smtClean="0">
                <a:solidFill>
                  <a:schemeClr val="bg1"/>
                </a:solidFill>
              </a:rPr>
              <a:t>healthwellnesspost.com/wp-      	content/uploads/2008/03/cancer-prevention.jpg</a:t>
            </a:r>
            <a:r>
              <a:rPr lang="en-US" sz="1200" dirty="0" smtClean="0">
                <a:solidFill>
                  <a:schemeClr val="bg1"/>
                </a:solidFill>
              </a:rPr>
              <a:t>&gt;.</a:t>
            </a:r>
          </a:p>
          <a:p>
            <a:r>
              <a:rPr lang="en-US" sz="1200" dirty="0" smtClean="0">
                <a:solidFill>
                  <a:schemeClr val="bg1"/>
                </a:solidFill>
              </a:rPr>
              <a:t>“Cell Division.” Online Image. 15 Dec. 2009. &lt;http://www.mesoblast.com/images/images-mesoblast_cell_division_still.jpg&gt;.</a:t>
            </a:r>
          </a:p>
          <a:p>
            <a:r>
              <a:rPr lang="en-US" sz="1200" dirty="0" smtClean="0">
                <a:solidFill>
                  <a:schemeClr val="bg1"/>
                </a:solidFill>
              </a:rPr>
              <a:t>“Children Big.” </a:t>
            </a:r>
            <a:r>
              <a:rPr lang="en-US" sz="1200" u="sng" dirty="0" smtClean="0">
                <a:solidFill>
                  <a:schemeClr val="bg1"/>
                </a:solidFill>
              </a:rPr>
              <a:t>Easy Changes.</a:t>
            </a:r>
            <a:r>
              <a:rPr lang="en-US" sz="1200" dirty="0" smtClean="0">
                <a:solidFill>
                  <a:schemeClr val="bg1"/>
                </a:solidFill>
              </a:rPr>
              <a:t> Online Image. 15 Dec. 2009. &lt;http://www.easychanges.com/files/image/childrenbig.jpg&gt;.</a:t>
            </a:r>
          </a:p>
          <a:p>
            <a:r>
              <a:rPr lang="en-US" sz="1200" dirty="0" smtClean="0">
                <a:solidFill>
                  <a:schemeClr val="bg1"/>
                </a:solidFill>
              </a:rPr>
              <a:t>“Depression.” Online Image. 15 Dec. 2009. &lt;http://www.flickr.com/photos/hotcherry/522354938/&gt;.</a:t>
            </a:r>
          </a:p>
          <a:p>
            <a:r>
              <a:rPr lang="en-US" sz="1200" dirty="0" smtClean="0">
                <a:solidFill>
                  <a:schemeClr val="bg1"/>
                </a:solidFill>
              </a:rPr>
              <a:t>“Depressed Child.” Online Image. 15 Dec. 2009. </a:t>
            </a:r>
            <a:r>
              <a:rPr lang="en-US" sz="1200" dirty="0" smtClean="0">
                <a:solidFill>
                  <a:schemeClr val="bg1"/>
                </a:solidFill>
              </a:rPr>
              <a:t>	&lt;</a:t>
            </a:r>
            <a:r>
              <a:rPr lang="en-US" sz="1200" dirty="0" smtClean="0">
                <a:solidFill>
                  <a:schemeClr val="bg1"/>
                </a:solidFill>
              </a:rPr>
              <a:t>http://www.lovelyparents.com/UserFiles/2009/5/26/Child%20obesity,%</a:t>
            </a:r>
            <a:r>
              <a:rPr lang="en-US" sz="1200" dirty="0" smtClean="0">
                <a:solidFill>
                  <a:schemeClr val="bg1"/>
                </a:solidFill>
              </a:rPr>
              <a:t>20depression%20among%20under%2012	.</a:t>
            </a:r>
            <a:r>
              <a:rPr lang="en-US" sz="1200" dirty="0" smtClean="0">
                <a:solidFill>
                  <a:schemeClr val="bg1"/>
                </a:solidFill>
              </a:rPr>
              <a:t>jpg&gt;.</a:t>
            </a:r>
          </a:p>
          <a:p>
            <a:r>
              <a:rPr lang="en-US" sz="1200" dirty="0" smtClean="0">
                <a:solidFill>
                  <a:schemeClr val="bg1"/>
                </a:solidFill>
              </a:rPr>
              <a:t>“Doctor and Child.” </a:t>
            </a:r>
            <a:r>
              <a:rPr lang="en-US" sz="1200" u="sng" dirty="0" smtClean="0">
                <a:solidFill>
                  <a:schemeClr val="bg1"/>
                </a:solidFill>
              </a:rPr>
              <a:t>Florida Hospital of Cancer. </a:t>
            </a:r>
            <a:r>
              <a:rPr lang="en-US" sz="1200" dirty="0" smtClean="0">
                <a:solidFill>
                  <a:schemeClr val="bg1"/>
                </a:solidFill>
              </a:rPr>
              <a:t> Online Image. 15 Dec. 2009. </a:t>
            </a:r>
            <a:r>
              <a:rPr lang="en-US" sz="1200" dirty="0" smtClean="0">
                <a:solidFill>
                  <a:schemeClr val="bg1"/>
                </a:solidFill>
              </a:rPr>
              <a:t>	&lt;</a:t>
            </a:r>
            <a:r>
              <a:rPr lang="en-US" sz="1200" dirty="0" smtClean="0">
                <a:solidFill>
                  <a:schemeClr val="bg1"/>
                </a:solidFill>
              </a:rPr>
              <a:t>http://www.floridahospitalcancer.com/editorFiles/hallway-peds-0196.jpg&gt;.</a:t>
            </a:r>
          </a:p>
          <a:p>
            <a:r>
              <a:rPr lang="en-US" sz="1200" dirty="0" smtClean="0">
                <a:solidFill>
                  <a:schemeClr val="bg1"/>
                </a:solidFill>
              </a:rPr>
              <a:t>“Girl Covering Up.” Online Image. 15 Dec. 2009. &lt;http://www.nbcri.ie/uploads/Girl-1-Web.gif&gt;.</a:t>
            </a:r>
          </a:p>
          <a:p>
            <a:r>
              <a:rPr lang="en-US" sz="1200" dirty="0" smtClean="0">
                <a:solidFill>
                  <a:schemeClr val="bg1"/>
                </a:solidFill>
              </a:rPr>
              <a:t>“Happy Children.” Online Image. 15 Dec. 2009. </a:t>
            </a:r>
            <a:r>
              <a:rPr lang="en-US" sz="1200" dirty="0" smtClean="0">
                <a:solidFill>
                  <a:schemeClr val="bg1"/>
                </a:solidFill>
              </a:rPr>
              <a:t>	&lt;</a:t>
            </a:r>
            <a:r>
              <a:rPr lang="en-US" sz="1200" dirty="0" smtClean="0">
                <a:solidFill>
                  <a:schemeClr val="bg1"/>
                </a:solidFill>
              </a:rPr>
              <a:t>http://www.lovelyparents.com/UserFiles/2009/5/26/Child%20obesity,%</a:t>
            </a:r>
            <a:r>
              <a:rPr lang="en-US" sz="1200" dirty="0" smtClean="0">
                <a:solidFill>
                  <a:schemeClr val="bg1"/>
                </a:solidFill>
              </a:rPr>
              <a:t>20depression%20among%20under%2012	.</a:t>
            </a:r>
            <a:r>
              <a:rPr lang="en-US" sz="1200" dirty="0" smtClean="0">
                <a:solidFill>
                  <a:schemeClr val="bg1"/>
                </a:solidFill>
              </a:rPr>
              <a:t>jpg&gt;.</a:t>
            </a:r>
          </a:p>
          <a:p>
            <a:r>
              <a:rPr lang="en-US" sz="1200" dirty="0" smtClean="0">
                <a:solidFill>
                  <a:schemeClr val="bg1"/>
                </a:solidFill>
              </a:rPr>
              <a:t>“Jake Laughing.” </a:t>
            </a:r>
            <a:r>
              <a:rPr lang="en-US" sz="1200" u="sng" dirty="0" smtClean="0">
                <a:solidFill>
                  <a:schemeClr val="bg1"/>
                </a:solidFill>
              </a:rPr>
              <a:t>Jakes Foundation.</a:t>
            </a:r>
            <a:r>
              <a:rPr lang="en-US" sz="1200" dirty="0" smtClean="0">
                <a:solidFill>
                  <a:schemeClr val="bg1"/>
                </a:solidFill>
              </a:rPr>
              <a:t> Online Image. 15 Dec. 2009. &lt;http://www.jakesfoundation.org/images/jake-laugh.jpg&gt;.</a:t>
            </a:r>
          </a:p>
          <a:p>
            <a:r>
              <a:rPr lang="en-US" sz="1200" dirty="0" smtClean="0">
                <a:solidFill>
                  <a:schemeClr val="bg1"/>
                </a:solidFill>
              </a:rPr>
              <a:t>“Lonely Child.” </a:t>
            </a:r>
            <a:r>
              <a:rPr lang="en-US" sz="1200" u="sng" dirty="0" smtClean="0">
                <a:solidFill>
                  <a:schemeClr val="bg1"/>
                </a:solidFill>
              </a:rPr>
              <a:t>Raging Waters.</a:t>
            </a:r>
            <a:r>
              <a:rPr lang="en-US" sz="1200" dirty="0" smtClean="0">
                <a:solidFill>
                  <a:schemeClr val="bg1"/>
                </a:solidFill>
              </a:rPr>
              <a:t> Online Image. 15 Dec. 2009. </a:t>
            </a:r>
            <a:r>
              <a:rPr lang="en-US" sz="1200" dirty="0" smtClean="0">
                <a:solidFill>
                  <a:schemeClr val="bg1"/>
                </a:solidFill>
              </a:rPr>
              <a:t>	&lt;</a:t>
            </a:r>
            <a:r>
              <a:rPr lang="en-US" sz="1200" dirty="0" smtClean="0">
                <a:solidFill>
                  <a:schemeClr val="bg1"/>
                </a:solidFill>
              </a:rPr>
              <a:t>http://</a:t>
            </a:r>
            <a:r>
              <a:rPr lang="en-US" sz="1200" dirty="0" smtClean="0">
                <a:solidFill>
                  <a:schemeClr val="bg1"/>
                </a:solidFill>
              </a:rPr>
              <a:t>www.ragingwave.com/images%20for%20website/Child%20dying%20of%20cancer%20in%20Basrah%20hos	pital%202.jpg</a:t>
            </a:r>
            <a:r>
              <a:rPr lang="en-US" sz="1200" dirty="0" smtClean="0">
                <a:solidFill>
                  <a:schemeClr val="bg1"/>
                </a:solidFill>
              </a:rPr>
              <a:t>&gt;.</a:t>
            </a:r>
          </a:p>
          <a:p>
            <a:r>
              <a:rPr lang="en-US" sz="1200" dirty="0" smtClean="0">
                <a:solidFill>
                  <a:schemeClr val="bg1"/>
                </a:solidFill>
              </a:rPr>
              <a:t>“Playground Children.” </a:t>
            </a:r>
            <a:r>
              <a:rPr lang="en-US" sz="1200" u="sng" dirty="0" err="1" smtClean="0">
                <a:solidFill>
                  <a:schemeClr val="bg1"/>
                </a:solidFill>
              </a:rPr>
              <a:t>ABC.net</a:t>
            </a:r>
            <a:r>
              <a:rPr lang="en-US" sz="1200" u="sng" dirty="0" smtClean="0">
                <a:solidFill>
                  <a:schemeClr val="bg1"/>
                </a:solidFill>
              </a:rPr>
              <a:t>.</a:t>
            </a:r>
            <a:r>
              <a:rPr lang="en-US" sz="1200" dirty="0" smtClean="0">
                <a:solidFill>
                  <a:schemeClr val="bg1"/>
                </a:solidFill>
              </a:rPr>
              <a:t> Online Image. 15 Dec. 2009. </a:t>
            </a:r>
            <a:r>
              <a:rPr lang="en-US" sz="1200" dirty="0" smtClean="0">
                <a:solidFill>
                  <a:schemeClr val="bg1"/>
                </a:solidFill>
              </a:rPr>
              <a:t>	&lt;</a:t>
            </a:r>
            <a:r>
              <a:rPr lang="en-US" sz="1200" dirty="0" smtClean="0">
                <a:solidFill>
                  <a:schemeClr val="bg1"/>
                </a:solidFill>
              </a:rPr>
              <a:t>http://www.abc.net.au/reslib/200809/r297905_1285905.jpg&gt;.</a:t>
            </a:r>
          </a:p>
          <a:p>
            <a:r>
              <a:rPr lang="en-US" sz="1200" dirty="0" smtClean="0">
                <a:solidFill>
                  <a:schemeClr val="bg1"/>
                </a:solidFill>
              </a:rPr>
              <a:t>“Running Children.” Online Image. 15 Dec. 2009. &lt;http://</a:t>
            </a:r>
            <a:r>
              <a:rPr lang="en-US" sz="1200" dirty="0" smtClean="0">
                <a:solidFill>
                  <a:schemeClr val="bg1"/>
                </a:solidFill>
              </a:rPr>
              <a:t>www.education.ed.ac.uk/postgraduate/taught-degrees/PE-3-	14/pdf/PE3-14-A.jpg</a:t>
            </a:r>
            <a:r>
              <a:rPr lang="en-US" sz="1200" dirty="0" smtClean="0">
                <a:solidFill>
                  <a:schemeClr val="bg1"/>
                </a:solidFill>
              </a:rPr>
              <a:t>&gt;. </a:t>
            </a:r>
          </a:p>
          <a:p>
            <a:pPr algn="r"/>
            <a:endParaRPr lang="en-US" sz="12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9000" b="-36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9000" b="-29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4000" b="-34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6000" b="-51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r="-1000" b="-1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t="-7000" r="-1000" b="-46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TotalTime>
  <Words>640</Words>
  <Application>Microsoft Office PowerPoint</Application>
  <PresentationFormat>On-screen Show (4:3)</PresentationFormat>
  <Paragraphs>54</Paragraphs>
  <Slides>21</Slides>
  <Notes>21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Works Cited</vt:lpstr>
    </vt:vector>
  </TitlesOfParts>
  <Company>School District of Springfield Township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107020hss</dc:creator>
  <cp:lastModifiedBy>Valued eMachines Customer</cp:lastModifiedBy>
  <cp:revision>18</cp:revision>
  <dcterms:created xsi:type="dcterms:W3CDTF">2009-12-09T12:55:17Z</dcterms:created>
  <dcterms:modified xsi:type="dcterms:W3CDTF">2009-12-20T05:25:42Z</dcterms:modified>
</cp:coreProperties>
</file>